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4" r:id="rId2"/>
    <p:sldId id="256" r:id="rId3"/>
    <p:sldId id="261" r:id="rId4"/>
    <p:sldId id="257" r:id="rId5"/>
    <p:sldId id="263" r:id="rId6"/>
    <p:sldId id="258" r:id="rId7"/>
    <p:sldId id="259" r:id="rId8"/>
    <p:sldId id="260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81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B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6E1EC-BE26-4C47-91D1-DD508875C855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48365-5CD4-4A43-BC4B-4A6FA0981B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43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48365-5CD4-4A43-BC4B-4A6FA0981BE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72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48365-5CD4-4A43-BC4B-4A6FA0981BE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9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647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61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31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98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990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69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63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402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62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46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45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0086C-ABEF-4056-B7A7-F3527BBF494A}" type="datetimeFigureOut">
              <a:rPr lang="it-IT" smtClean="0"/>
              <a:t>31/05/2016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6413D-DE7F-430A-9982-7D68716CD9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68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09650595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5536" y="621837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hlinkClick r:id="rId3"/>
              </a:rPr>
              <a:t>https</a:t>
            </a:r>
            <a:r>
              <a:rPr lang="it-IT" dirty="0">
                <a:hlinkClick r:id="rId3"/>
              </a:rPr>
              <a:t>://scratch.mit.edu/projects/109650595/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55576" y="54868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CLASSE 1^B LSSA: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54654" y="1133455"/>
            <a:ext cx="65527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latin typeface="Comic Sans MS" pitchFamily="66" charset="0"/>
              </a:rPr>
              <a:t>IL PENSIERO DELL’ALDILÀ NELLE CIVILTÀ ANTICHE</a:t>
            </a:r>
            <a:endParaRPr lang="it-IT" sz="6600" dirty="0">
              <a:latin typeface="Comic Sans MS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04248" y="593476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A.S: 2015-2016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85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it-IT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CIVILTÀ FLUVIALI </a:t>
            </a:r>
            <a:endParaRPr lang="it-IT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5" y="1988840"/>
            <a:ext cx="4985370" cy="465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85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08719"/>
            <a:ext cx="8363272" cy="2016225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nascità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credenze comuni durante la </a:t>
            </a:r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preistoria</a:t>
            </a:r>
          </a:p>
          <a:p>
            <a:pPr marL="0" indent="0">
              <a:buNone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Credenze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politeiste</a:t>
            </a:r>
          </a:p>
          <a:p>
            <a:pPr marL="0" indent="0">
              <a:buNone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Molteplici dei antropomorfi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7" y="3284984"/>
            <a:ext cx="744593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CONCEZIONE DELL’ALDILÀ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 adattata al sovrannaturale</a:t>
            </a: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morte e la discesa nell'oltretomba</a:t>
            </a: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corpo e l'anima </a:t>
            </a: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Rapporto dei vivi col mondo dei morti</a:t>
            </a:r>
          </a:p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Etemmu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benevoli e malevoli: riti esorcistici</a:t>
            </a:r>
          </a:p>
          <a:p>
            <a:pPr marL="0" indent="0">
              <a:buNone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50994"/>
            <a:ext cx="45624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Aldilà nei poemi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antichi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3849291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dio </a:t>
            </a: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Enki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nel suo viaggio verso la montagna della «Vita» naufraga e sradica una quercia.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it-IT" dirty="0" smtClean="0"/>
          </a:p>
          <a:p>
            <a:pPr lvl="1"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 </a:t>
            </a: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Inanna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vede questo albero e lo fa piantare nel suo giardino; poi ordina che quando sia cresciuta ci venga intagliato un trono.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77888" y="893369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Terzo poema di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Gilgamesh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1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endParaRPr lang="it-IT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l’albero fu cresciuto tre esseri malefici ci si insediarono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buFont typeface="Arial" pitchFamily="34" charset="0"/>
              <a:buChar char="•"/>
            </a:pP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Inanna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chiese aiuto a suo fratello, il dio del Sole, ma egli non la aiutò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buFont typeface="Arial" pitchFamily="34" charset="0"/>
              <a:buChar char="•"/>
            </a:pP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Fortunatamente Gilgamesh venne in suo aiuto, liberò la quercia e in premio ricevette un tamburo e delle bacchette.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99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endParaRPr lang="it-IT" dirty="0" smtClean="0"/>
          </a:p>
          <a:p>
            <a:pPr lvl="1"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musica Gilgamesh oppresse il suo popolo e quindi </a:t>
            </a: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Inanna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gli fece cadere i doni negli inferi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Enkidu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cercò di riprenderli ma, a sua volta, rimase bloccato anche lui lì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Gilgamesh chiese aiuto al dio </a:t>
            </a: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Enki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egli riuscì a riportare </a:t>
            </a: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Enkido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nel mondo terreno.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60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VIDEO₂: L’EPOPEA DI GILGAMESH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Filmat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052736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21826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CIVILTÀ TALASSOCRATICHE 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2" y="1844824"/>
            <a:ext cx="7668344" cy="460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3384376" cy="1600200"/>
          </a:xfrm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religione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988840"/>
            <a:ext cx="4608512" cy="3960440"/>
          </a:xfrm>
          <a:solidFill>
            <a:schemeClr val="bg1">
              <a:alpha val="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 Cretesi erano politeisti e adoravano la Grande Madre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loro religiosità era fondata sul culto della fertilità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 divinità minoiche erano rappresentate quasi sempre sotto forma antropomorfa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3101540" cy="439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6781800" cy="1600200"/>
          </a:xfrm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vita dopo la morte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2132856"/>
            <a:ext cx="4248472" cy="3886200"/>
          </a:xfrm>
          <a:solidFill>
            <a:schemeClr val="bg1">
              <a:alpha val="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L’anima del defunto intraprendeva un viaggio verso «il paese del tramonto».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quest’isola, Minosse continuava a regnare.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 le anime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potevano accedervi, le altre dovevano aspettare.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6896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6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70025"/>
          </a:xfrm>
        </p:spPr>
        <p:txBody>
          <a:bodyPr>
            <a:normAutofit/>
          </a:bodyPr>
          <a:lstStyle/>
          <a:p>
            <a:r>
              <a:rPr lang="it-IT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PALEOLITICO</a:t>
            </a:r>
            <a:endParaRPr lang="it-IT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7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23" y="548680"/>
            <a:ext cx="29527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329013"/>
            <a:ext cx="5184576" cy="1600200"/>
          </a:xfrm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usanze funerarie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2145997"/>
            <a:ext cx="7543800" cy="3886200"/>
          </a:xfrm>
          <a:solidFill>
            <a:schemeClr val="bg1">
              <a:alpha val="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tipi di sepoltura erano diversi: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oche erano le sepolture sotto la roccia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numerose nella terra, sabbia o cenere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 fianchi delle colline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pozzi verticali</a:t>
            </a:r>
          </a:p>
          <a:p>
            <a:pPr marL="0" indent="0">
              <a:buNone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cadaveri non venivano mai inceneriti e le tombe erano sempre individuali e non collettive. 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91680" y="188640"/>
            <a:ext cx="59415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26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Minivideo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₃: Creta,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Cnosso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il Minotauro.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Filmat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104" y="1196752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307996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76864" cy="4752528"/>
          </a:xfrm>
        </p:spPr>
        <p:txBody>
          <a:bodyPr>
            <a:normAutofit/>
          </a:bodyPr>
          <a:lstStyle/>
          <a:p>
            <a:r>
              <a:rPr lang="it-IT" sz="8800" b="1" dirty="0" smtClean="0">
                <a:solidFill>
                  <a:schemeClr val="bg1"/>
                </a:solidFill>
              </a:rPr>
              <a:t>G</a:t>
            </a:r>
            <a:r>
              <a:rPr lang="it-IT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RAZIE A TUTTI</a:t>
            </a:r>
            <a:br>
              <a:rPr lang="it-IT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br>
              <a:rPr lang="it-IT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L’ATTENZIONE</a:t>
            </a:r>
            <a:endParaRPr lang="it-IT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6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25000" lnSpcReduction="20000"/>
          </a:bodyPr>
          <a:lstStyle/>
          <a:p>
            <a:endParaRPr lang="it-IT" sz="9800" b="1" u="sng" dirty="0" smtClean="0">
              <a:solidFill>
                <a:schemeClr val="bg1"/>
              </a:solidFill>
            </a:endParaRPr>
          </a:p>
          <a:p>
            <a:r>
              <a:rPr lang="it-IT" sz="9800" b="1" u="sng" dirty="0" smtClean="0">
                <a:solidFill>
                  <a:schemeClr val="bg1"/>
                </a:solidFill>
              </a:rPr>
              <a:t>Montaggio </a:t>
            </a:r>
            <a:r>
              <a:rPr lang="it-IT" sz="9800" b="1" u="sng" dirty="0" err="1" smtClean="0">
                <a:solidFill>
                  <a:schemeClr val="bg1"/>
                </a:solidFill>
              </a:rPr>
              <a:t>Powerpoint</a:t>
            </a:r>
            <a:r>
              <a:rPr lang="it-IT" sz="9800" b="1" u="sng" dirty="0">
                <a:solidFill>
                  <a:schemeClr val="bg1"/>
                </a:solidFill>
              </a:rPr>
              <a:t> </a:t>
            </a:r>
            <a:r>
              <a:rPr lang="it-IT" sz="98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Toselli Andrea</a:t>
            </a:r>
            <a:endParaRPr lang="it-IT" sz="9800" b="1" i="1" dirty="0">
              <a:solidFill>
                <a:schemeClr val="bg1"/>
              </a:solidFill>
            </a:endParaRPr>
          </a:p>
          <a:p>
            <a:endParaRPr lang="it" sz="9800" b="1" u="sng" dirty="0">
              <a:solidFill>
                <a:schemeClr val="bg1"/>
              </a:solidFill>
            </a:endParaRPr>
          </a:p>
          <a:p>
            <a:r>
              <a:rPr lang="it-IT" sz="9800" b="1" u="sng" dirty="0" smtClean="0">
                <a:solidFill>
                  <a:schemeClr val="bg1"/>
                </a:solidFill>
              </a:rPr>
              <a:t>Animazione </a:t>
            </a:r>
            <a:r>
              <a:rPr lang="it-IT" sz="98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Jacopo Pavesi</a:t>
            </a:r>
          </a:p>
          <a:p>
            <a:pPr marL="0" indent="0">
              <a:buNone/>
            </a:pPr>
            <a:r>
              <a:rPr lang="it-IT" sz="9800" b="1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                                Davide Zanti</a:t>
            </a:r>
            <a:endParaRPr lang="it-IT" sz="9800" b="1" i="1" u="sng" dirty="0">
              <a:solidFill>
                <a:schemeClr val="bg1"/>
              </a:solidFill>
            </a:endParaRPr>
          </a:p>
          <a:p>
            <a:endParaRPr lang="it" sz="9800" b="1" u="sng" dirty="0">
              <a:solidFill>
                <a:schemeClr val="bg1"/>
              </a:solidFill>
            </a:endParaRPr>
          </a:p>
          <a:p>
            <a:r>
              <a:rPr lang="it-IT" sz="9800" b="1" u="sng" dirty="0" err="1" smtClean="0">
                <a:solidFill>
                  <a:schemeClr val="bg1"/>
                </a:solidFill>
              </a:rPr>
              <a:t>Abstract</a:t>
            </a:r>
            <a:r>
              <a:rPr lang="it-IT" sz="9800" b="1" dirty="0" smtClean="0">
                <a:solidFill>
                  <a:schemeClr val="bg1"/>
                </a:solidFill>
              </a:rPr>
              <a:t> </a:t>
            </a:r>
            <a:r>
              <a:rPr lang="it-IT" sz="98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Giacomo </a:t>
            </a:r>
            <a:r>
              <a:rPr lang="it-IT" sz="9800" b="1" i="1" dirty="0" err="1" smtClean="0">
                <a:solidFill>
                  <a:schemeClr val="bg1"/>
                </a:solidFill>
                <a:sym typeface="Wingdings" pitchFamily="2" charset="2"/>
              </a:rPr>
              <a:t>Cinquarla</a:t>
            </a:r>
            <a:endParaRPr lang="it-IT" sz="9800" b="1" i="1" dirty="0" smtClean="0">
              <a:solidFill>
                <a:schemeClr val="bg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it-IT" sz="9800" b="1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                          Mario </a:t>
            </a:r>
            <a:r>
              <a:rPr lang="it-IT" sz="9800" b="1" i="1" dirty="0" err="1" smtClean="0">
                <a:solidFill>
                  <a:schemeClr val="bg1"/>
                </a:solidFill>
                <a:sym typeface="Wingdings" pitchFamily="2" charset="2"/>
              </a:rPr>
              <a:t>Pedrazzi</a:t>
            </a:r>
            <a:endParaRPr lang="it-IT" sz="9800" b="1" i="1" u="sng" dirty="0">
              <a:solidFill>
                <a:schemeClr val="bg1"/>
              </a:solidFill>
            </a:endParaRPr>
          </a:p>
          <a:p>
            <a:endParaRPr lang="it" sz="9800" b="1" u="sng" dirty="0">
              <a:solidFill>
                <a:schemeClr val="bg1"/>
              </a:solidFill>
            </a:endParaRPr>
          </a:p>
          <a:p>
            <a:r>
              <a:rPr lang="it-IT" sz="9800" b="1" u="sng" dirty="0" smtClean="0">
                <a:solidFill>
                  <a:schemeClr val="bg1"/>
                </a:solidFill>
              </a:rPr>
              <a:t>Preistoria </a:t>
            </a:r>
            <a:r>
              <a:rPr lang="it-IT" sz="98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Gabriele Malvezzi</a:t>
            </a:r>
          </a:p>
          <a:p>
            <a:pPr marL="0" indent="0">
              <a:buNone/>
            </a:pPr>
            <a:r>
              <a:rPr lang="it-IT" sz="9800" b="1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                            Davide Agostini</a:t>
            </a:r>
            <a:endParaRPr lang="it-IT" sz="9800" b="1" i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" sz="9800" b="1" u="sng" dirty="0">
              <a:solidFill>
                <a:schemeClr val="bg1"/>
              </a:solidFill>
            </a:endParaRPr>
          </a:p>
          <a:p>
            <a:r>
              <a:rPr lang="it-IT" sz="9800" b="1" u="sng" dirty="0" smtClean="0">
                <a:solidFill>
                  <a:schemeClr val="bg1"/>
                </a:solidFill>
              </a:rPr>
              <a:t>Mesopotamia </a:t>
            </a:r>
            <a:r>
              <a:rPr lang="it-IT" sz="98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Luca </a:t>
            </a:r>
            <a:r>
              <a:rPr lang="it-IT" sz="9800" b="1" i="1" dirty="0" err="1" smtClean="0">
                <a:solidFill>
                  <a:schemeClr val="bg1"/>
                </a:solidFill>
                <a:sym typeface="Wingdings" pitchFamily="2" charset="2"/>
              </a:rPr>
              <a:t>Naletto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it-IT" sz="9800" b="1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9800" b="1" i="1" dirty="0" smtClean="0">
                <a:solidFill>
                  <a:schemeClr val="bg1"/>
                </a:solidFill>
                <a:sym typeface="Wingdings" pitchFamily="2" charset="2"/>
              </a:rPr>
              <a:t>                                    Leonardo Agnani</a:t>
            </a:r>
            <a:endParaRPr lang="it-IT" sz="9800" b="1" i="1" u="sng" dirty="0">
              <a:solidFill>
                <a:schemeClr val="bg1"/>
              </a:solidFill>
            </a:endParaRPr>
          </a:p>
          <a:p>
            <a:endParaRPr lang="it" sz="9800" b="1" u="sng" dirty="0">
              <a:solidFill>
                <a:schemeClr val="bg1"/>
              </a:solidFill>
            </a:endParaRPr>
          </a:p>
          <a:p>
            <a:endParaRPr lang="it" sz="9800" b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" sz="9800" b="1" u="sng" dirty="0"/>
          </a:p>
        </p:txBody>
      </p:sp>
    </p:spTree>
    <p:extLst>
      <p:ext uri="{BB962C8B-B14F-4D97-AF65-F5344CB8AC3E}">
        <p14:creationId xmlns:p14="http://schemas.microsoft.com/office/powerpoint/2010/main" val="67210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Autofit/>
          </a:bodyPr>
          <a:lstStyle/>
          <a:p>
            <a:endParaRPr lang="it-IT" sz="2500" b="1" u="sng" dirty="0" smtClean="0"/>
          </a:p>
          <a:p>
            <a:pPr algn="just"/>
            <a:r>
              <a:rPr lang="it-IT" sz="2500" b="1" u="sng" dirty="0" smtClean="0">
                <a:solidFill>
                  <a:schemeClr val="bg1"/>
                </a:solidFill>
              </a:rPr>
              <a:t>4°libro </a:t>
            </a:r>
            <a:r>
              <a:rPr lang="it-IT" sz="2500" b="1" u="sng" dirty="0">
                <a:solidFill>
                  <a:schemeClr val="bg1"/>
                </a:solidFill>
              </a:rPr>
              <a:t>epopea di </a:t>
            </a:r>
            <a:r>
              <a:rPr lang="it-IT" sz="2500" b="1" u="sng" dirty="0" smtClean="0">
                <a:solidFill>
                  <a:schemeClr val="bg1"/>
                </a:solidFill>
              </a:rPr>
              <a:t>Gilgamesh </a:t>
            </a:r>
            <a:r>
              <a:rPr lang="it-IT" sz="25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2500" b="1" i="1" dirty="0" smtClean="0">
                <a:solidFill>
                  <a:schemeClr val="bg1"/>
                </a:solidFill>
                <a:sym typeface="Wingdings" pitchFamily="2" charset="2"/>
              </a:rPr>
              <a:t>Tommaso </a:t>
            </a:r>
            <a:r>
              <a:rPr lang="it-IT" sz="2500" b="1" i="1" dirty="0" err="1" smtClean="0">
                <a:solidFill>
                  <a:schemeClr val="bg1"/>
                </a:solidFill>
                <a:sym typeface="Wingdings" pitchFamily="2" charset="2"/>
              </a:rPr>
              <a:t>Cinquarla</a:t>
            </a:r>
            <a:endParaRPr lang="it-IT" sz="2500" b="1" i="1" dirty="0" smtClean="0">
              <a:solidFill>
                <a:schemeClr val="bg1"/>
              </a:solidFill>
              <a:sym typeface="Wingdings" pitchFamily="2" charset="2"/>
            </a:endParaRPr>
          </a:p>
          <a:p>
            <a:pPr marL="0" indent="0" algn="just">
              <a:buNone/>
            </a:pPr>
            <a:r>
              <a:rPr lang="it-IT" sz="2500" b="1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500" b="1" i="1" dirty="0" smtClean="0">
                <a:solidFill>
                  <a:schemeClr val="bg1"/>
                </a:solidFill>
                <a:sym typeface="Wingdings" pitchFamily="2" charset="2"/>
              </a:rPr>
              <a:t>                                                              Mattia Lopez</a:t>
            </a:r>
            <a:endParaRPr lang="it-IT" sz="2500" b="1" i="1" dirty="0" smtClean="0">
              <a:solidFill>
                <a:schemeClr val="bg1"/>
              </a:solidFill>
            </a:endParaRPr>
          </a:p>
          <a:p>
            <a:pPr algn="just"/>
            <a:r>
              <a:rPr lang="it-IT" sz="2500" b="1" u="sng" dirty="0" smtClean="0">
                <a:solidFill>
                  <a:schemeClr val="bg1"/>
                </a:solidFill>
              </a:rPr>
              <a:t>Cretesi </a:t>
            </a:r>
            <a:r>
              <a:rPr lang="it-IT" sz="2500" b="1" dirty="0" smtClean="0">
                <a:solidFill>
                  <a:schemeClr val="bg1"/>
                </a:solidFill>
              </a:rPr>
              <a:t> </a:t>
            </a:r>
            <a:r>
              <a:rPr lang="it-IT" sz="25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2500" b="1" i="1" dirty="0" smtClean="0">
                <a:solidFill>
                  <a:schemeClr val="bg1"/>
                </a:solidFill>
                <a:sym typeface="Wingdings" pitchFamily="2" charset="2"/>
              </a:rPr>
              <a:t>Ilaria </a:t>
            </a:r>
            <a:r>
              <a:rPr lang="it-IT" sz="2500" b="1" i="1" dirty="0" err="1" smtClean="0">
                <a:solidFill>
                  <a:schemeClr val="bg1"/>
                </a:solidFill>
                <a:sym typeface="Wingdings" pitchFamily="2" charset="2"/>
              </a:rPr>
              <a:t>Buonanno</a:t>
            </a:r>
            <a:endParaRPr lang="it-IT" sz="2500" b="1" i="1" dirty="0">
              <a:solidFill>
                <a:schemeClr val="bg1"/>
              </a:solidFill>
              <a:sym typeface="Wingdings" pitchFamily="2" charset="2"/>
            </a:endParaRPr>
          </a:p>
          <a:p>
            <a:pPr marL="0" indent="0" algn="just">
              <a:buNone/>
            </a:pPr>
            <a:r>
              <a:rPr lang="it-IT" sz="2500" b="1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500" b="1" i="1" dirty="0" smtClean="0">
                <a:solidFill>
                  <a:schemeClr val="bg1"/>
                </a:solidFill>
                <a:sym typeface="Wingdings" pitchFamily="2" charset="2"/>
              </a:rPr>
              <a:t>                        Alice </a:t>
            </a:r>
            <a:r>
              <a:rPr lang="it-IT" sz="2500" b="1" i="1" dirty="0" err="1" smtClean="0">
                <a:solidFill>
                  <a:schemeClr val="bg1"/>
                </a:solidFill>
                <a:sym typeface="Wingdings" pitchFamily="2" charset="2"/>
              </a:rPr>
              <a:t>Tagliazucchi</a:t>
            </a:r>
            <a:endParaRPr lang="it-IT" sz="2500" b="1" i="1" u="sng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it" sz="2500" b="1" u="sng" dirty="0">
              <a:solidFill>
                <a:schemeClr val="bg1"/>
              </a:solidFill>
            </a:endParaRPr>
          </a:p>
          <a:p>
            <a:pPr algn="just"/>
            <a:r>
              <a:rPr lang="it-IT" sz="2500" b="1" u="sng" dirty="0" err="1" smtClean="0">
                <a:solidFill>
                  <a:schemeClr val="bg1"/>
                </a:solidFill>
              </a:rPr>
              <a:t>Microvideo</a:t>
            </a:r>
            <a:r>
              <a:rPr lang="it-IT" sz="2500" b="1" u="sng" dirty="0" smtClean="0">
                <a:solidFill>
                  <a:schemeClr val="bg1"/>
                </a:solidFill>
              </a:rPr>
              <a:t> </a:t>
            </a:r>
            <a:r>
              <a:rPr lang="it-IT" sz="25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2500" b="1" i="1" dirty="0" smtClean="0">
                <a:solidFill>
                  <a:schemeClr val="bg1"/>
                </a:solidFill>
                <a:sym typeface="Wingdings" pitchFamily="2" charset="2"/>
              </a:rPr>
              <a:t>Alessio Carofiglio</a:t>
            </a:r>
          </a:p>
          <a:p>
            <a:pPr marL="0" indent="0" algn="just">
              <a:buNone/>
            </a:pPr>
            <a:r>
              <a:rPr lang="it-IT" sz="2500" b="1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500" b="1" i="1" dirty="0" smtClean="0">
                <a:solidFill>
                  <a:schemeClr val="bg1"/>
                </a:solidFill>
                <a:sym typeface="Wingdings" pitchFamily="2" charset="2"/>
              </a:rPr>
              <a:t>                               Davide Silvestri</a:t>
            </a:r>
          </a:p>
          <a:p>
            <a:pPr marL="0" indent="0" algn="just">
              <a:buNone/>
            </a:pPr>
            <a:r>
              <a:rPr lang="it-IT" sz="2500" b="1" i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sz="2500" b="1" i="1" dirty="0" smtClean="0">
                <a:solidFill>
                  <a:schemeClr val="bg1"/>
                </a:solidFill>
                <a:sym typeface="Wingdings" pitchFamily="2" charset="2"/>
              </a:rPr>
              <a:t>                               Michele Cavaliere</a:t>
            </a:r>
            <a:endParaRPr lang="it-IT" sz="2500" b="1" i="1" u="sng" dirty="0">
              <a:solidFill>
                <a:schemeClr val="bg1"/>
              </a:solidFill>
            </a:endParaRPr>
          </a:p>
          <a:p>
            <a:endParaRPr lang="it" sz="2500" b="1" u="sng" dirty="0"/>
          </a:p>
        </p:txBody>
      </p:sp>
    </p:spTree>
    <p:extLst>
      <p:ext uri="{BB962C8B-B14F-4D97-AF65-F5344CB8AC3E}">
        <p14:creationId xmlns:p14="http://schemas.microsoft.com/office/powerpoint/2010/main" val="38107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  <a:noFill/>
        </p:spPr>
        <p:txBody>
          <a:bodyPr/>
          <a:lstStyle/>
          <a:p>
            <a:endParaRPr lang="it-IT" dirty="0" smtClean="0"/>
          </a:p>
          <a:p>
            <a:endParaRPr lang="it-IT" u="sng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11560" y="404664"/>
            <a:ext cx="712879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it-IT" sz="2500" b="1" u="sng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it-IT" sz="2500" b="1" u="sng" dirty="0" smtClean="0">
                <a:solidFill>
                  <a:schemeClr val="bg1"/>
                </a:solidFill>
              </a:rPr>
              <a:t>Espositori </a:t>
            </a:r>
            <a:r>
              <a:rPr lang="it-IT" sz="25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2800" i="1" dirty="0" smtClean="0">
                <a:solidFill>
                  <a:schemeClr val="bg1"/>
                </a:solidFill>
                <a:sym typeface="Wingdings" pitchFamily="2" charset="2"/>
              </a:rPr>
              <a:t>Mario </a:t>
            </a:r>
            <a:r>
              <a:rPr lang="it-IT" sz="2800" i="1" dirty="0" err="1" smtClean="0">
                <a:solidFill>
                  <a:schemeClr val="bg1"/>
                </a:solidFill>
                <a:sym typeface="Wingdings" pitchFamily="2" charset="2"/>
              </a:rPr>
              <a:t>Pedrazzi</a:t>
            </a:r>
            <a:endParaRPr lang="it-IT" sz="2800" i="1" dirty="0" smtClean="0">
              <a:solidFill>
                <a:schemeClr val="bg1"/>
              </a:solidFill>
              <a:sym typeface="Wingdings" pitchFamily="2" charset="2"/>
            </a:endParaRPr>
          </a:p>
          <a:p>
            <a:pPr algn="just"/>
            <a:r>
              <a:rPr lang="it-IT" sz="2800" i="1" dirty="0" smtClean="0">
                <a:solidFill>
                  <a:schemeClr val="bg1"/>
                </a:solidFill>
              </a:rPr>
              <a:t>                         Davide </a:t>
            </a:r>
            <a:r>
              <a:rPr lang="it-IT" sz="2800" i="1" dirty="0">
                <a:solidFill>
                  <a:schemeClr val="bg1"/>
                </a:solidFill>
              </a:rPr>
              <a:t>Agostini</a:t>
            </a:r>
          </a:p>
          <a:p>
            <a:pPr algn="just"/>
            <a:r>
              <a:rPr lang="it-IT" sz="2800" i="1" dirty="0" smtClean="0">
                <a:solidFill>
                  <a:schemeClr val="bg1"/>
                </a:solidFill>
              </a:rPr>
              <a:t>                         Luca </a:t>
            </a:r>
            <a:r>
              <a:rPr lang="it-IT" sz="2800" i="1" dirty="0" err="1">
                <a:solidFill>
                  <a:schemeClr val="bg1"/>
                </a:solidFill>
              </a:rPr>
              <a:t>Naletto</a:t>
            </a:r>
            <a:endParaRPr lang="it-IT" sz="2800" i="1" dirty="0">
              <a:solidFill>
                <a:schemeClr val="bg1"/>
              </a:solidFill>
            </a:endParaRPr>
          </a:p>
          <a:p>
            <a:pPr algn="just"/>
            <a:r>
              <a:rPr lang="it-IT" sz="2800" i="1" dirty="0" smtClean="0">
                <a:solidFill>
                  <a:schemeClr val="bg1"/>
                </a:solidFill>
              </a:rPr>
              <a:t>                         Tommaso </a:t>
            </a:r>
            <a:r>
              <a:rPr lang="it-IT" sz="2800" i="1" dirty="0" err="1">
                <a:solidFill>
                  <a:schemeClr val="bg1"/>
                </a:solidFill>
              </a:rPr>
              <a:t>Cinquarla</a:t>
            </a:r>
            <a:endParaRPr lang="it-IT" sz="2800" i="1" dirty="0">
              <a:solidFill>
                <a:schemeClr val="bg1"/>
              </a:solidFill>
            </a:endParaRPr>
          </a:p>
          <a:p>
            <a:pPr algn="just"/>
            <a:r>
              <a:rPr lang="it-IT" sz="2800" i="1" dirty="0" smtClean="0">
                <a:solidFill>
                  <a:schemeClr val="bg1"/>
                </a:solidFill>
              </a:rPr>
              <a:t>                         Alice </a:t>
            </a:r>
            <a:r>
              <a:rPr lang="it-IT" sz="2800" i="1" dirty="0" err="1" smtClean="0">
                <a:solidFill>
                  <a:schemeClr val="bg1"/>
                </a:solidFill>
              </a:rPr>
              <a:t>Tagliazucchi</a:t>
            </a:r>
            <a:endParaRPr lang="it-IT" sz="2800" i="1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it-IT" sz="2500" b="1" u="sng" dirty="0">
              <a:solidFill>
                <a:schemeClr val="bg1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it-IT" sz="2500" b="1" u="sng" dirty="0" smtClean="0">
                <a:solidFill>
                  <a:schemeClr val="bg1"/>
                </a:solidFill>
              </a:rPr>
              <a:t>Titoli di coda</a:t>
            </a:r>
            <a:r>
              <a:rPr lang="it-IT" sz="2500" b="1" dirty="0" smtClean="0">
                <a:solidFill>
                  <a:schemeClr val="bg1"/>
                </a:solidFill>
              </a:rPr>
              <a:t> </a:t>
            </a:r>
            <a:r>
              <a:rPr lang="it-IT" sz="2500" b="1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sz="2500" i="1" dirty="0" smtClean="0">
                <a:solidFill>
                  <a:schemeClr val="bg1"/>
                </a:solidFill>
                <a:sym typeface="Wingdings" pitchFamily="2" charset="2"/>
              </a:rPr>
              <a:t>Ilaria </a:t>
            </a:r>
            <a:r>
              <a:rPr lang="it-IT" sz="2500" i="1" dirty="0" err="1" smtClean="0">
                <a:solidFill>
                  <a:schemeClr val="bg1"/>
                </a:solidFill>
                <a:sym typeface="Wingdings" pitchFamily="2" charset="2"/>
              </a:rPr>
              <a:t>Buonanno</a:t>
            </a:r>
            <a:endParaRPr lang="it-IT" sz="2500" i="1" u="sng" dirty="0" smtClean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3349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971600" y="1412776"/>
            <a:ext cx="7416824" cy="369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800" b="1" dirty="0">
                <a:solidFill>
                  <a:schemeClr val="bg1"/>
                </a:solidFill>
                <a:latin typeface="Elephant" pitchFamily="18" charset="0"/>
              </a:rPr>
              <a:t>“… Sarebbe poco caritatevole verso il lettore affrontare il problema della religione preistorica senza informarlo che sta per addentrarsi tra le fitte nebbie di un terreno sdrucciolevole e disseminato di insidie.”</a:t>
            </a:r>
          </a:p>
          <a:p>
            <a:pPr lvl="0"/>
            <a:endParaRPr lang="it-IT" sz="2800" b="1" dirty="0">
              <a:solidFill>
                <a:schemeClr val="bg1"/>
              </a:solidFill>
              <a:latin typeface="Forte" pitchFamily="66" charset="0"/>
            </a:endParaRPr>
          </a:p>
          <a:p>
            <a:pPr lvl="0"/>
            <a:r>
              <a:rPr lang="it-IT" sz="2800" b="1" dirty="0">
                <a:solidFill>
                  <a:schemeClr val="bg1"/>
                </a:solidFill>
                <a:latin typeface="Forte" pitchFamily="66" charset="0"/>
              </a:rPr>
              <a:t>André </a:t>
            </a:r>
            <a:r>
              <a:rPr lang="it-IT" sz="2800" b="1" dirty="0" err="1">
                <a:solidFill>
                  <a:schemeClr val="bg1"/>
                </a:solidFill>
                <a:latin typeface="Forte" pitchFamily="66" charset="0"/>
              </a:rPr>
              <a:t>Leroi-</a:t>
            </a:r>
            <a:r>
              <a:rPr lang="it-IT" sz="2800" dirty="0" err="1">
                <a:solidFill>
                  <a:schemeClr val="bg1"/>
                </a:solidFill>
                <a:latin typeface="Forte" pitchFamily="66" charset="0"/>
              </a:rPr>
              <a:t>Gourhan</a:t>
            </a:r>
            <a:endParaRPr lang="it-IT" sz="2800" dirty="0">
              <a:solidFill>
                <a:schemeClr val="bg1"/>
              </a:solidFill>
              <a:latin typeface="Forte" pitchFamily="66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213" y="548680"/>
            <a:ext cx="2057148" cy="1973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232" y="78862"/>
            <a:ext cx="6131024" cy="1143000"/>
          </a:xfrm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SEPOLTURE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175667"/>
            <a:ext cx="6643464" cy="1105374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it-IT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 nel paleolitico i neandertaliani depongono un’arma di selce, l’amigdala, presso i loro morti testimoniando così la loro credenza nella rinascita in questa o in un’altra vita.</a:t>
            </a:r>
          </a:p>
          <a:p>
            <a:pPr marL="0" indent="0">
              <a:buSzPct val="100000"/>
              <a:buNone/>
            </a:pP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67544" y="232062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SEPOLTURE MOUSTERIANE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089612"/>
            <a:ext cx="4008439" cy="3399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ttangolo 9"/>
          <p:cNvSpPr/>
          <p:nvPr/>
        </p:nvSpPr>
        <p:spPr>
          <a:xfrm>
            <a:off x="5580112" y="2912516"/>
            <a:ext cx="3043064" cy="3709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 2" panose="05020102010507070707" pitchFamily="18" charset="2"/>
              <a:buChar char="Ò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Vengono chiamate così le più antiche sepolture ritrovate.</a:t>
            </a:r>
          </a:p>
          <a:p>
            <a:pPr marL="342900" indent="-342900">
              <a:buClr>
                <a:schemeClr val="accent1"/>
              </a:buClr>
              <a:buFont typeface="Wingdings 2" panose="05020102010507070707" pitchFamily="18" charset="2"/>
              <a:buChar char="Ò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loro nome deriva dalle prime due sepolture trovate a ʺLe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Moustier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ʺ, in Francia nel 1863.</a:t>
            </a:r>
          </a:p>
          <a:p>
            <a:pPr marL="342900" indent="-342900">
              <a:buClr>
                <a:schemeClr val="accent1"/>
              </a:buClr>
              <a:buFont typeface="Wingdings 2" panose="05020102010507070707" pitchFamily="18" charset="2"/>
              <a:buChar char="Ò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 stati trovati i cadaveri in posizione volutamente fetale, trattenuti da legacci e ricoperti di pesanti pietre, come a scongiurare il ritorno malefico del morto.</a:t>
            </a:r>
          </a:p>
        </p:txBody>
      </p:sp>
    </p:spTree>
    <p:extLst>
      <p:ext uri="{BB962C8B-B14F-4D97-AF65-F5344CB8AC3E}">
        <p14:creationId xmlns:p14="http://schemas.microsoft.com/office/powerpoint/2010/main" val="2191244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7606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esempio di sepoltura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mousteriana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0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1768" y="115022"/>
            <a:ext cx="5303520" cy="114300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CAVA DI QAFZEH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6999" y="1381278"/>
            <a:ext cx="4051176" cy="1680927"/>
          </a:xfrm>
        </p:spPr>
        <p:txBody>
          <a:bodyPr>
            <a:normAutofit lnSpcReduction="10000"/>
          </a:bodyPr>
          <a:lstStyle/>
          <a:p>
            <a:pPr>
              <a:buSzPct val="100000"/>
              <a:buFont typeface="Wingdings 2" panose="05020102010507070707" pitchFamily="18" charset="2"/>
              <a:buChar char=""/>
            </a:pPr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questo sito sono stati ritrovati ben venticinque sepolture tra bambini e adulti; tra cui la prima doppia inumazione: di due corpi nella stessa tomba, una donna e un bambino.</a:t>
            </a:r>
          </a:p>
          <a:p>
            <a:pPr>
              <a:buNone/>
            </a:pPr>
            <a:endPara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it-IT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http://damienmarieathope.com/wp-content/uploads/2015/07/Qafzeh-356x1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5" y="3573016"/>
            <a:ext cx="5894460" cy="271542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637" y="1116981"/>
            <a:ext cx="2887303" cy="220952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242151" y="3566269"/>
            <a:ext cx="25783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Wingdings 2" panose="05020102010507070707" pitchFamily="18" charset="2"/>
              <a:buChar char="Ò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Altra sepoltura è quella di un tredicenne, adagiato sul dorso, le mani vicino al collo con i palmi rivolti verso l’alto e su di esse erano appoggiati i resti di un cervo, interpretato come offerta votiva.</a:t>
            </a:r>
          </a:p>
        </p:txBody>
      </p:sp>
    </p:spTree>
    <p:extLst>
      <p:ext uri="{BB962C8B-B14F-4D97-AF65-F5344CB8AC3E}">
        <p14:creationId xmlns:p14="http://schemas.microsoft.com/office/powerpoint/2010/main" val="131565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873" y="72626"/>
            <a:ext cx="1792735" cy="24077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3459" y="152400"/>
            <a:ext cx="6614805" cy="1143000"/>
          </a:xfrm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SEPOLTURE GRAVETTIANE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96" y="1295400"/>
            <a:ext cx="2880320" cy="54655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questo tipo di sepolture vengono introdotti nuovi materiali come avorio, osso e corno, inoltre vengono introdotte: delle opere figurative, delle protezioni del corpo e l’uso dell’ocra, usata principalmente sul capo.</a:t>
            </a:r>
          </a:p>
          <a:p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Russia, nella zona del </a:t>
            </a:r>
            <a:r>
              <a:rPr lang="it-IT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Sunghir</a:t>
            </a:r>
            <a:r>
              <a:rPr lang="it-IT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sono state trovate numerose tombe, risalenti a circa 25.000 anni fa, tra cui un cacciatore accompagnato da un ricco corredo funebre. </a:t>
            </a:r>
          </a:p>
          <a:p>
            <a:endParaRPr lang="it-IT" dirty="0"/>
          </a:p>
        </p:txBody>
      </p:sp>
      <p:pic>
        <p:nvPicPr>
          <p:cNvPr id="4100" name="Picture 4" descr="http://donsmaps.com/images8/sungirburialcloth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85" y="1186218"/>
            <a:ext cx="3496148" cy="56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428784" y="2420888"/>
            <a:ext cx="235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 2" panose="05020102010507070707" pitchFamily="18" charset="2"/>
              <a:buChar char="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può attribuire a questo tipo di sepoltura l’uso del fuoco a fini propiziatori.</a:t>
            </a:r>
          </a:p>
          <a:p>
            <a:pPr marL="342900" indent="-342900">
              <a:buClr>
                <a:schemeClr val="accent1"/>
              </a:buClr>
              <a:buFont typeface="Wingdings 2" panose="05020102010507070707" pitchFamily="18" charset="2"/>
              <a:buChar char="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sepoltura che spicca tra tutte queste è quella del Giovane Principe delle Arene Candide…</a:t>
            </a:r>
          </a:p>
        </p:txBody>
      </p:sp>
    </p:spTree>
    <p:extLst>
      <p:ext uri="{BB962C8B-B14F-4D97-AF65-F5344CB8AC3E}">
        <p14:creationId xmlns:p14="http://schemas.microsoft.com/office/powerpoint/2010/main" val="24737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1008112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Grotta di Chauvet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7724" y="1340768"/>
            <a:ext cx="2997399" cy="5442579"/>
          </a:xfrm>
        </p:spPr>
        <p:txBody>
          <a:bodyPr>
            <a:normAutofit fontScale="92500" lnSpcReduction="10000"/>
          </a:bodyPr>
          <a:lstStyle/>
          <a:p>
            <a:pPr>
              <a:buSzPct val="100000"/>
              <a:buFont typeface="Wingdings 2" panose="05020102010507070707" pitchFamily="18" charset="2"/>
              <a:buChar char="Ò"/>
            </a:pPr>
            <a:r>
              <a:rPr lang="it-IT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 pitture di questa grotta risalgono a 30.000 anni fa circa (aurignaziano).</a:t>
            </a:r>
          </a:p>
          <a:p>
            <a:pPr>
              <a:buSzPct val="100000"/>
              <a:buFont typeface="Wingdings 2" panose="05020102010507070707" pitchFamily="18" charset="2"/>
              <a:buChar char="Ò"/>
            </a:pPr>
            <a:r>
              <a:rPr lang="it-IT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temi sono diversi, ma vi troviamo in prevalenza animali come: iene, renne, bisonti, mammut, gufi, felini enormi, rinoceronti, leoni, orsi, cervi, cavalli.</a:t>
            </a:r>
          </a:p>
          <a:p>
            <a:pPr>
              <a:buSzPct val="100000"/>
              <a:buFont typeface="Wingdings 2" panose="05020102010507070707" pitchFamily="18" charset="2"/>
              <a:buChar char="Ò"/>
            </a:pPr>
            <a:r>
              <a:rPr lang="it-IT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Nella grotta non ci sono solo pitture ma rinveniamo anche ossa di animali e qualche teschio, probabilmente usati come sacrificio divino in un rito.</a:t>
            </a:r>
          </a:p>
          <a:p>
            <a:pPr>
              <a:buSzPct val="100000"/>
              <a:buFont typeface="Wingdings 2" panose="05020102010507070707" pitchFamily="18" charset="2"/>
              <a:buChar char="Ò"/>
            </a:pPr>
            <a:r>
              <a:rPr lang="it-IT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 tratto più suggestivo emerge da alcuni disegni che riproducono le mani di un individuo, probabilmente ʺil pittoreʺ.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500" dirty="0"/>
          </a:p>
        </p:txBody>
      </p:sp>
      <p:pic>
        <p:nvPicPr>
          <p:cNvPr id="2050" name="Picture 2" descr="http://www.lacooltura.com/wp-content/uploads/2015/05/chauvetpa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91" y="1215999"/>
            <a:ext cx="5508798" cy="235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imonamaggiorelli.files.wordpress.com/2012/01/cave-of-the-han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72" y="3911551"/>
            <a:ext cx="3602108" cy="26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tta Chauvet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744" y="1412776"/>
            <a:ext cx="8134350" cy="473427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13744" y="404664"/>
            <a:ext cx="8134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VIDEO₁:LA GROTTA CHAUVET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9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831</Words>
  <Application>Microsoft Office PowerPoint</Application>
  <PresentationFormat>Presentazione su schermo (4:3)</PresentationFormat>
  <Paragraphs>118</Paragraphs>
  <Slides>25</Slides>
  <Notes>2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IL PALEOLITICO</vt:lpstr>
      <vt:lpstr>Presentazione standard di PowerPoint</vt:lpstr>
      <vt:lpstr>SEPOLTURE</vt:lpstr>
      <vt:lpstr>Un esempio di sepoltura mousteriana</vt:lpstr>
      <vt:lpstr> CAVA DI QAFZEH</vt:lpstr>
      <vt:lpstr>SEPOLTURE GRAVETTIANE</vt:lpstr>
      <vt:lpstr>Grotta di Chauvet</vt:lpstr>
      <vt:lpstr>Presentazione standard di PowerPoint</vt:lpstr>
      <vt:lpstr>LE CIVILTÀ FLUVIALI </vt:lpstr>
      <vt:lpstr>RELIGIONE</vt:lpstr>
      <vt:lpstr>CONCEZIONE DELL’ALDILÀ</vt:lpstr>
      <vt:lpstr>Aldilà nei poemi antichi</vt:lpstr>
      <vt:lpstr>Presentazione standard di PowerPoint</vt:lpstr>
      <vt:lpstr>Presentazione standard di PowerPoint</vt:lpstr>
      <vt:lpstr>VIDEO₂: L’EPOPEA DI GILGAMESH</vt:lpstr>
      <vt:lpstr>LE CIVILTÀ TALASSOCRATICHE </vt:lpstr>
      <vt:lpstr>La religione</vt:lpstr>
      <vt:lpstr>La vita dopo la morte</vt:lpstr>
      <vt:lpstr>Le usanze funerarie</vt:lpstr>
      <vt:lpstr>Minivideo₃: Creta, Cnosso e il Minotauro.</vt:lpstr>
      <vt:lpstr>GRAZIE A TUTTI PER L’ATTENZIONE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PALEOLITICO</dc:title>
  <dc:creator>Andrea</dc:creator>
  <cp:lastModifiedBy>Andrea</cp:lastModifiedBy>
  <cp:revision>36</cp:revision>
  <dcterms:created xsi:type="dcterms:W3CDTF">2016-05-22T13:33:56Z</dcterms:created>
  <dcterms:modified xsi:type="dcterms:W3CDTF">2016-05-31T07:13:10Z</dcterms:modified>
</cp:coreProperties>
</file>